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429" r:id="rId2"/>
    <p:sldId id="256" r:id="rId3"/>
    <p:sldId id="434" r:id="rId4"/>
    <p:sldId id="435" r:id="rId5"/>
    <p:sldId id="446" r:id="rId6"/>
    <p:sldId id="447" r:id="rId7"/>
    <p:sldId id="450" r:id="rId8"/>
    <p:sldId id="451" r:id="rId9"/>
    <p:sldId id="448" r:id="rId10"/>
    <p:sldId id="432" r:id="rId11"/>
    <p:sldId id="430" r:id="rId12"/>
    <p:sldId id="436" r:id="rId13"/>
    <p:sldId id="437" r:id="rId14"/>
    <p:sldId id="438" r:id="rId15"/>
    <p:sldId id="439" r:id="rId16"/>
    <p:sldId id="440" r:id="rId17"/>
    <p:sldId id="441" r:id="rId18"/>
    <p:sldId id="442" r:id="rId19"/>
    <p:sldId id="443" r:id="rId20"/>
    <p:sldId id="444" r:id="rId21"/>
    <p:sldId id="445" r:id="rId22"/>
    <p:sldId id="452" r:id="rId23"/>
    <p:sldId id="463" r:id="rId24"/>
    <p:sldId id="464" r:id="rId25"/>
    <p:sldId id="465" r:id="rId26"/>
    <p:sldId id="466" r:id="rId27"/>
    <p:sldId id="467" r:id="rId28"/>
    <p:sldId id="468" r:id="rId29"/>
    <p:sldId id="469" r:id="rId30"/>
    <p:sldId id="453" r:id="rId31"/>
    <p:sldId id="454" r:id="rId32"/>
    <p:sldId id="456" r:id="rId33"/>
    <p:sldId id="458" r:id="rId34"/>
    <p:sldId id="459" r:id="rId35"/>
    <p:sldId id="460" r:id="rId36"/>
    <p:sldId id="461" r:id="rId37"/>
    <p:sldId id="462" r:id="rId38"/>
    <p:sldId id="449" r:id="rId39"/>
    <p:sldId id="479" r:id="rId40"/>
    <p:sldId id="480" r:id="rId41"/>
    <p:sldId id="481" r:id="rId42"/>
    <p:sldId id="482" r:id="rId43"/>
    <p:sldId id="484" r:id="rId44"/>
    <p:sldId id="485" r:id="rId45"/>
    <p:sldId id="486" r:id="rId46"/>
    <p:sldId id="470" r:id="rId47"/>
    <p:sldId id="471" r:id="rId48"/>
    <p:sldId id="472" r:id="rId49"/>
    <p:sldId id="473" r:id="rId50"/>
    <p:sldId id="474" r:id="rId51"/>
    <p:sldId id="475" r:id="rId52"/>
    <p:sldId id="476" r:id="rId53"/>
    <p:sldId id="477" r:id="rId54"/>
    <p:sldId id="478" r:id="rId55"/>
    <p:sldId id="487" r:id="rId56"/>
    <p:sldId id="499" r:id="rId57"/>
    <p:sldId id="500" r:id="rId58"/>
    <p:sldId id="488" r:id="rId59"/>
    <p:sldId id="489" r:id="rId60"/>
    <p:sldId id="490" r:id="rId61"/>
    <p:sldId id="491" r:id="rId62"/>
    <p:sldId id="492" r:id="rId63"/>
    <p:sldId id="493" r:id="rId64"/>
    <p:sldId id="494" r:id="rId65"/>
    <p:sldId id="495" r:id="rId66"/>
    <p:sldId id="496" r:id="rId67"/>
    <p:sldId id="497" r:id="rId68"/>
    <p:sldId id="498" r:id="rId69"/>
    <p:sldId id="503" r:id="rId70"/>
    <p:sldId id="507" r:id="rId71"/>
    <p:sldId id="508" r:id="rId72"/>
    <p:sldId id="509" r:id="rId73"/>
    <p:sldId id="501" r:id="rId74"/>
    <p:sldId id="502" r:id="rId75"/>
    <p:sldId id="504" r:id="rId76"/>
    <p:sldId id="505" r:id="rId77"/>
    <p:sldId id="506" r:id="rId78"/>
    <p:sldId id="433" r:id="rId79"/>
    <p:sldId id="510" r:id="rId80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138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tableStyles" Target="tableStyle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F10CFF5A-2808-434C-BC87-9C026AE09617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00400"/>
            <a:ext cx="10972800" cy="2925764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836613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0DC3C04F-D8A0-4107-95B5-749186879919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54" y="1295399"/>
            <a:ext cx="10972800" cy="874595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10972800" cy="418802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1E98AEE-75AC-4AC1-9839-44FC413044A6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B2FD0DB-4C38-408A-A99D-8B0DA4FE2CA3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1"/>
            <a:ext cx="10972800" cy="1066800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514600"/>
            <a:ext cx="5384800" cy="39624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514600"/>
            <a:ext cx="5384800" cy="39624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3D9507B-A8E3-4DFD-AFE7-A756B4AD4BC1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622076C-C8A2-453D-A99B-EDE1B1FBDCE5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506200" y="6550025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D34BC1E-BE6E-4932-8302-5D70C2F9DF9A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1506200" y="6356350"/>
            <a:ext cx="685800" cy="3048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4A99BFC-7A80-4679-A1C7-B0DB2F5C9F96}" type="slidenum">
              <a:rPr lang="en-US" sz="1400"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rl.org/graphical-frequency-allocations" TargetMode="Externa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wops.org/" TargetMode="External"/><Relationship Id="rId2" Type="http://schemas.openxmlformats.org/officeDocument/2006/relationships/hyperlink" Target="http://www.fists.org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arrl.org/cw-mode" TargetMode="Externa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rl.org/ares" TargetMode="External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hyperlink" Target="mailto:K0ILP.NC@gmail.com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When choosing a transmitting frequency, what should you do to comply with good amateur practice?</a:t>
            </a:r>
          </a:p>
        </p:txBody>
      </p:sp>
      <p:sp>
        <p:nvSpPr>
          <p:cNvPr id="2457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Ensure that the frequency and mode selected are within your license class privileges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Follow generally accepted band plans agreed to by the Amateur Radio community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Monitor the frequency before transmitting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All these choices are correct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G1B08 (D) [97.101(a)] Page 2-4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458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50B6648-AA0A-4B16-9CDF-ABD2BC096F56}" type="slidenum">
              <a:rPr lang="en-US" b="1">
                <a:solidFill>
                  <a:schemeClr val="bg1"/>
                </a:solidFill>
              </a:rPr>
              <a:pPr algn="r"/>
              <a:t>11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true concerning access to frequencies?</a:t>
            </a:r>
          </a:p>
        </p:txBody>
      </p:sp>
      <p:sp>
        <p:nvSpPr>
          <p:cNvPr id="2560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Nets always have priority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QSOs in progress always have priority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Except during emergencies, no amateur station has priority access to any frequency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Contest operations must always yield to non-contest use of frequencies</a:t>
            </a:r>
            <a:endParaRPr lang="pt-BR" dirty="0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G2B01 (C) [97.101(b), (c)]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560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C0A51A27-0CB8-48F9-8874-48CA9218BEBD}" type="slidenum">
              <a:rPr lang="en-US" b="1">
                <a:solidFill>
                  <a:schemeClr val="bg1"/>
                </a:solidFill>
              </a:rPr>
              <a:pPr algn="r"/>
              <a:t>12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good amateur practice if propagation changes during a contact and you notice interference from other stations on the frequency?</a:t>
            </a:r>
          </a:p>
        </p:txBody>
      </p:sp>
      <p:sp>
        <p:nvSpPr>
          <p:cNvPr id="266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Tell the interfering stations to change frequency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Report the interference to your local Amateur Auxiliary Coordinator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Attempt to resolve the interference problem with the other stations in a mutually acceptable manner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Increase power to overcome interference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G2B03 (C) Page 2-4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662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D09D7D39-7087-43A4-AA84-62F94B052397}" type="slidenum">
              <a:rPr lang="en-US" b="1">
                <a:solidFill>
                  <a:schemeClr val="bg1"/>
                </a:solidFill>
              </a:rPr>
              <a:pPr algn="r"/>
              <a:t>13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When selecting a CW transmitting frequency, what minimum separation should be used to minimize interference to stations on adjacent frequencies?</a:t>
            </a:r>
          </a:p>
        </p:txBody>
      </p:sp>
      <p:sp>
        <p:nvSpPr>
          <p:cNvPr id="276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5 to 50 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150 to 500 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1 to 3 kHz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3 to 6 kHz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G2B04 (B)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76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DF528DCE-C84A-4266-8E41-0FEAFE2E5875}" type="slidenum">
              <a:rPr lang="en-US" b="1">
                <a:solidFill>
                  <a:schemeClr val="bg1"/>
                </a:solidFill>
              </a:rPr>
              <a:pPr algn="r"/>
              <a:t>14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When selecting an SSB transmitting frequency, what minimum separation should be used to minimize interference to stations on adjacent frequencies?</a:t>
            </a:r>
          </a:p>
        </p:txBody>
      </p:sp>
      <p:sp>
        <p:nvSpPr>
          <p:cNvPr id="286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5 to 50 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150 to 500 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Approximately 3 kHz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Approximately 6 kHz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G2B05 (C)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3F6B073-15C4-485F-B1C3-9C39F8A884FC}" type="slidenum">
              <a:rPr lang="en-US" b="1">
                <a:solidFill>
                  <a:schemeClr val="bg1"/>
                </a:solidFill>
              </a:rPr>
              <a:pPr algn="r"/>
              <a:t>15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 practical way to avoid harmful interference on an apparently clear frequency before calling CQ on CW or phone?</a:t>
            </a:r>
          </a:p>
        </p:txBody>
      </p:sp>
      <p:sp>
        <p:nvSpPr>
          <p:cNvPr id="296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 “QRL?” on CW, followed by your call sign; or, if using phone, ask if the frequency is in use, followed by your call sign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Listen for 2 minutes before calling CQ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 the letter “V” in Morse code several times and listen for a response, or say “test” several times and listen for a response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 “QSY” on CW or if using phone, announce “the frequency is in use,” then give your call sign and listen for a response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G2B06 (A)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2970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CF50B98-9D41-47A2-8587-28CCE631501A}" type="slidenum">
              <a:rPr lang="en-US" b="1">
                <a:solidFill>
                  <a:schemeClr val="bg1"/>
                </a:solidFill>
              </a:rPr>
              <a:pPr algn="r"/>
              <a:t>16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complies with good amateur practice when choosing a frequency on which to initiate a call?</a:t>
            </a:r>
          </a:p>
        </p:txBody>
      </p:sp>
      <p:sp>
        <p:nvSpPr>
          <p:cNvPr id="307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Check to see if the channel is assigned to another station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Identify your station by transmitting your call sign at least 3 times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Follow the voluntary band plan for the operating mode you intend to use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All these choices are correct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G2B07 (C)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072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0F72BCC-59FD-4952-A15A-C18ED024F78C}" type="slidenum">
              <a:rPr lang="en-US" b="1">
                <a:solidFill>
                  <a:schemeClr val="bg1"/>
                </a:solidFill>
              </a:rPr>
              <a:pPr algn="r"/>
              <a:t>17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does the Q signal “QRL?” mean?</a:t>
            </a:r>
          </a:p>
        </p:txBody>
      </p:sp>
      <p:sp>
        <p:nvSpPr>
          <p:cNvPr id="3174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“Will you keep the frequency clear?”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“Are you operating full break-in?” or “Can you operate full break-in?”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“Are you listening only for a specific station?”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“Are you busy?” or “Is this frequency in use?”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G2C04 (D)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174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B0BD0B65-A04A-49DE-8D1D-C782CE2209A5}" type="slidenum">
              <a:rPr lang="en-US" b="1">
                <a:solidFill>
                  <a:schemeClr val="bg1"/>
                </a:solidFill>
              </a:rPr>
              <a:pPr algn="r"/>
              <a:t>18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are examples of the NATO Phonetic Alphabet?</a:t>
            </a:r>
          </a:p>
        </p:txBody>
      </p:sp>
      <p:sp>
        <p:nvSpPr>
          <p:cNvPr id="3277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Able, Baker, Charlie, Dog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Adam, Boy, Charles, David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America, Boston, Canada, Denmark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Alpha, Bravo, Charlie, Delta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G2D07 (D) Page 2-2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277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E21F9631-E71E-4C18-8936-2514D1D97516}" type="slidenum">
              <a:rPr lang="en-US" b="1">
                <a:solidFill>
                  <a:schemeClr val="bg1"/>
                </a:solidFill>
              </a:rPr>
              <a:pPr algn="r"/>
              <a:t>19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pitchFamily="34" charset="0"/>
              </a:rPr>
              <a:t>General Class License Manual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and other resources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 altLang="en-US">
              <a:solidFill>
                <a:srgbClr val="0000FF"/>
              </a:solidFill>
              <a:latin typeface="Arial" charset="0"/>
              <a:ea typeface="Gill Sans"/>
              <a:cs typeface="Gill Sans"/>
              <a:hlinkClick r:id="rId2"/>
            </a:endParaRPr>
          </a:p>
          <a:p>
            <a:pPr algn="ctr"/>
            <a:r>
              <a:rPr lang="en-US" altLang="en-US">
                <a:solidFill>
                  <a:srgbClr val="0000FF"/>
                </a:solidFill>
                <a:latin typeface="Arial" charset="0"/>
                <a:ea typeface="Gill Sans"/>
                <a:cs typeface="Gill Sans"/>
                <a:hlinkClick r:id="rId2"/>
              </a:rPr>
              <a:t>http://www.arrl.org/shop/Licensing-Education-and-Training/</a:t>
            </a:r>
            <a:endParaRPr lang="en-US" altLang="en-US">
              <a:solidFill>
                <a:srgbClr val="0000FF"/>
              </a:solidFill>
              <a:latin typeface="Arial" charset="0"/>
              <a:ea typeface="Gill Sans"/>
              <a:cs typeface="Gill Sans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pic>
        <p:nvPicPr>
          <p:cNvPr id="15363" name="Picture 4" descr="ARRL General Class License Manual 9th Edi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1738" y="2743200"/>
            <a:ext cx="1895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normally meant by operating a transceiver in “split” mode?</a:t>
            </a:r>
          </a:p>
        </p:txBody>
      </p:sp>
      <p:sp>
        <p:nvSpPr>
          <p:cNvPr id="3379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radio is operating at half power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transceiver is operating from an external power source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transceiver is set to different transmit and receive frequencies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transmitter is emitting an SSB signal, as opposed to DSB operation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G4A03 (C) Page 2-4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379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3263E67-859B-4AFB-B3AA-8DE78D69B99E}" type="slidenum">
              <a:rPr lang="en-US" b="1">
                <a:solidFill>
                  <a:schemeClr val="bg1"/>
                </a:solidFill>
              </a:rPr>
              <a:pPr algn="r"/>
              <a:t>20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 common use for the dual-VFO feature on a transceiver?</a:t>
            </a:r>
          </a:p>
        </p:txBody>
      </p:sp>
      <p:sp>
        <p:nvSpPr>
          <p:cNvPr id="3481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971800"/>
            <a:ext cx="11353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To allow transmitting on two frequencies at once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To permit full duplex operation — that is, transmitting and receiving at the same time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To permit monitoring of two different frequencies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 dirty="0">
                <a:latin typeface="Calibri" pitchFamily="34" charset="0"/>
              </a:rPr>
              <a:t>To facilitate computer interface</a:t>
            </a:r>
            <a:endParaRPr lang="pt-BR" dirty="0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G4A12 (C) Page 2-4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3482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1A01B08-D71E-4C1A-9D67-01997B71D62E}" type="slidenum">
              <a:rPr lang="en-US" b="1">
                <a:solidFill>
                  <a:schemeClr val="bg1"/>
                </a:solidFill>
              </a:rPr>
              <a:pPr algn="r"/>
              <a:t>21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Making 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Calling CQ is rare on VHF/UHF FM channels, but</a:t>
            </a:r>
            <a:r>
              <a:rPr lang="en-US">
                <a:solidFill>
                  <a:srgbClr val="CC0000"/>
                </a:solidFill>
              </a:rPr>
              <a:t> it</a:t>
            </a:r>
            <a:r>
              <a:rPr lang="en-US"/>
              <a:t> is how many contacts are initiated on HF</a:t>
            </a:r>
          </a:p>
          <a:p>
            <a:r>
              <a:rPr lang="en-US"/>
              <a:t>To call CQ on phone/voice …</a:t>
            </a:r>
          </a:p>
          <a:p>
            <a:pPr lvl="1"/>
            <a:r>
              <a:rPr lang="en-US"/>
              <a:t>“CQ CQ CQ, this is [your call repeated a few times with phonetics]”</a:t>
            </a:r>
          </a:p>
          <a:p>
            <a:pPr lvl="1"/>
            <a:r>
              <a:rPr lang="en-US"/>
              <a:t>Pause for a response</a:t>
            </a:r>
          </a:p>
          <a:p>
            <a:pPr lvl="1"/>
            <a:r>
              <a:rPr lang="en-US"/>
              <a:t>If no response, repeat your CQ</a:t>
            </a:r>
          </a:p>
          <a:p>
            <a:r>
              <a:rPr lang="en-US"/>
              <a:t>To call CQ on CW …</a:t>
            </a:r>
          </a:p>
          <a:p>
            <a:pPr lvl="1"/>
            <a:r>
              <a:rPr lang="en-US"/>
              <a:t>“CQ CQ CQ DE [your call without phonetics]”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Making Contacts, CQ Variations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CQ DX (DX means </a:t>
            </a:r>
            <a:r>
              <a:rPr lang="en-US" i="1" dirty="0">
                <a:solidFill>
                  <a:srgbClr val="C00000"/>
                </a:solidFill>
              </a:rPr>
              <a:t>distant stations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If you hear CQ DX from a station on the US mainland, it means the person calling is looking for stations outside the lower 48 states</a:t>
            </a:r>
          </a:p>
          <a:p>
            <a:pPr lvl="1"/>
            <a:r>
              <a:rPr lang="en-US" dirty="0"/>
              <a:t>On HF, it generally refers to any station outside the caller’s country</a:t>
            </a:r>
          </a:p>
          <a:p>
            <a:r>
              <a:rPr lang="en-US" dirty="0"/>
              <a:t>During CQ contests, you’ll generally hear …</a:t>
            </a:r>
          </a:p>
          <a:p>
            <a:pPr lvl="1"/>
            <a:r>
              <a:rPr lang="en-US" dirty="0"/>
              <a:t>“CQ Contest”, “CQ test”, or “CQ from special event station”</a:t>
            </a:r>
          </a:p>
          <a:p>
            <a:r>
              <a:rPr lang="en-US" dirty="0"/>
              <a:t>CQ for stations from certain areas …</a:t>
            </a:r>
          </a:p>
          <a:p>
            <a:pPr lvl="1"/>
            <a:r>
              <a:rPr lang="en-US" dirty="0"/>
              <a:t>“CQ North America” or “CQ California”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Joining an Ongoing QSO (Contact)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1000" y="2362200"/>
            <a:ext cx="114300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Joining a QSO (also called </a:t>
            </a:r>
            <a:r>
              <a:rPr lang="en-US" i="1" dirty="0">
                <a:solidFill>
                  <a:srgbClr val="C00000"/>
                </a:solidFill>
              </a:rPr>
              <a:t>breaking in</a:t>
            </a:r>
            <a:r>
              <a:rPr lang="en-US" dirty="0"/>
              <a:t>) is common</a:t>
            </a:r>
          </a:p>
          <a:p>
            <a:r>
              <a:rPr lang="en-US" dirty="0"/>
              <a:t>On phone/voice, just say your call sign</a:t>
            </a:r>
          </a:p>
          <a:p>
            <a:r>
              <a:rPr lang="en-US" dirty="0"/>
              <a:t>On CW or digital modes, send BK (break) followed by your call sign</a:t>
            </a:r>
          </a:p>
          <a:p>
            <a:r>
              <a:rPr lang="en-US" dirty="0"/>
              <a:t>Same rules apply during contests and competitive events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Logging Contacts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2860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/>
              <a:t>Although no longer required, most amateurs keep a log to verify contacts for awards and to record items of interest – see </a:t>
            </a:r>
            <a:r>
              <a:rPr lang="en-US" sz="2800" i="1">
                <a:solidFill>
                  <a:srgbClr val="C00000"/>
                </a:solidFill>
              </a:rPr>
              <a:t>NOTE</a:t>
            </a:r>
            <a:r>
              <a:rPr lang="en-US" sz="2800"/>
              <a:t> below</a:t>
            </a:r>
          </a:p>
          <a:p>
            <a:r>
              <a:rPr lang="en-US" sz="2800"/>
              <a:t>Typical log: time, date, frequency or band, mode of the contact (USB, PSK, etc.), call sign, signal reports, names, and equipment used</a:t>
            </a:r>
          </a:p>
          <a:p>
            <a:r>
              <a:rPr lang="en-US" sz="2800"/>
              <a:t>Can be useful in providing info requested by the FCC</a:t>
            </a:r>
          </a:p>
          <a:p>
            <a:pPr>
              <a:buClr>
                <a:schemeClr val="tx1"/>
              </a:buClr>
            </a:pPr>
            <a:r>
              <a:rPr lang="en-US" sz="2800" i="1">
                <a:solidFill>
                  <a:srgbClr val="C00000"/>
                </a:solidFill>
              </a:rPr>
              <a:t>NOTE: If you operate on 60 meters with any antenna other than a dipole, the FCC requires you to keep a record of the antenna gain calculations or manufacturer’s data (ensures you meet the 100 W ERP restrictions).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Managing Interference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Interference is going to occur on HF …</a:t>
            </a:r>
          </a:p>
          <a:p>
            <a:pPr lvl="1"/>
            <a:r>
              <a:rPr lang="en-US"/>
              <a:t>Frequencies aren’t channelized</a:t>
            </a:r>
          </a:p>
          <a:p>
            <a:pPr lvl="1"/>
            <a:r>
              <a:rPr lang="en-US"/>
              <a:t>There are many amateurs using the frequencies</a:t>
            </a:r>
          </a:p>
          <a:p>
            <a:pPr lvl="1"/>
            <a:r>
              <a:rPr lang="en-US"/>
              <a:t>Occurs due to crowding, propagation, personal choice, atmospheric conditions, and consumer electronics</a:t>
            </a:r>
          </a:p>
          <a:p>
            <a:r>
              <a:rPr lang="en-US"/>
              <a:t>Learning how to make contacts under these conditions is part of becoming a good operator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Types of Interference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Harmful</a:t>
            </a:r>
          </a:p>
          <a:p>
            <a:pPr lvl="1"/>
            <a:r>
              <a:rPr lang="en-US"/>
              <a:t>Defined by FCC 97.3(a)(23) as “interference which … seriously degrades, obstructs or repeatedly interrupts a radio communication service operating in accordance with the Radio Regulations”</a:t>
            </a:r>
          </a:p>
          <a:p>
            <a:pPr lvl="2"/>
            <a:r>
              <a:rPr lang="en-US"/>
              <a:t>It’s not always illegal, but needs to be resolved to keep communicating</a:t>
            </a:r>
          </a:p>
          <a:p>
            <a:r>
              <a:rPr lang="en-US"/>
              <a:t>Malicious, deliberate or willful</a:t>
            </a:r>
          </a:p>
          <a:p>
            <a:pPr lvl="1"/>
            <a:r>
              <a:rPr lang="en-US"/>
              <a:t>Specifically forbidden by FCC 97.101(d)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Avoiding Interference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Learn what bands are crowded and when</a:t>
            </a:r>
          </a:p>
          <a:p>
            <a:r>
              <a:rPr lang="en-US"/>
              <a:t>Learn characteristics of each band (propagation &amp; noise)</a:t>
            </a:r>
          </a:p>
          <a:p>
            <a:r>
              <a:rPr lang="en-US"/>
              <a:t>Learn how to use your equipment (understand strengths &amp; weaknesses)</a:t>
            </a:r>
          </a:p>
          <a:p>
            <a:r>
              <a:rPr lang="en-US"/>
              <a:t>Check published calendars for major operating events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Reacting to Interference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Be flexible … no one has a claim to any frequency</a:t>
            </a:r>
          </a:p>
          <a:p>
            <a:r>
              <a:rPr lang="en-US"/>
              <a:t>Have a back-up plan (especially for scheduled events)</a:t>
            </a:r>
          </a:p>
          <a:p>
            <a:pPr lvl="1"/>
            <a:r>
              <a:rPr lang="en-US"/>
              <a:t>Do this in advance!</a:t>
            </a:r>
          </a:p>
          <a:p>
            <a:r>
              <a:rPr lang="en-US"/>
              <a:t>Keep a cool head … don’t allow </a:t>
            </a:r>
            <a:r>
              <a:rPr lang="en-US" i="1">
                <a:solidFill>
                  <a:srgbClr val="C00000"/>
                </a:solidFill>
              </a:rPr>
              <a:t>harmful</a:t>
            </a:r>
            <a:r>
              <a:rPr lang="en-US"/>
              <a:t> interference to turn into </a:t>
            </a:r>
            <a:r>
              <a:rPr lang="en-US" i="1">
                <a:solidFill>
                  <a:srgbClr val="C00000"/>
                </a:solidFill>
              </a:rPr>
              <a:t>deliberate</a:t>
            </a:r>
            <a:r>
              <a:rPr lang="en-US"/>
              <a:t> interference!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>
          <a:xfrm>
            <a:off x="609600" y="1828800"/>
            <a:ext cx="10972800" cy="3810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Module 2</a:t>
            </a:r>
            <a:br>
              <a:rPr lang="en-US" dirty="0"/>
            </a:br>
            <a:br>
              <a:rPr lang="en-US" dirty="0"/>
            </a:br>
            <a:r>
              <a:rPr lang="en-US" dirty="0"/>
              <a:t>ARRL General Class</a:t>
            </a:r>
            <a:br>
              <a:rPr lang="en-US" dirty="0"/>
            </a:br>
            <a:r>
              <a:rPr lang="en-US" dirty="0"/>
              <a:t>Chapter </a:t>
            </a:r>
            <a:r>
              <a:rPr lang="en-US"/>
              <a:t>2 – </a:t>
            </a:r>
            <a:r>
              <a:rPr lang="en-US" dirty="0"/>
              <a:t>Procedures and Practices</a:t>
            </a:r>
            <a:br>
              <a:rPr lang="en-US" dirty="0"/>
            </a:br>
            <a:r>
              <a:rPr lang="en-US" dirty="0"/>
              <a:t>(2.1, 2.2)</a:t>
            </a:r>
            <a:br>
              <a:rPr lang="en-US" dirty="0"/>
            </a:br>
            <a:br>
              <a:rPr lang="en-US" dirty="0"/>
            </a:br>
            <a:r>
              <a:rPr lang="en-US" dirty="0"/>
              <a:t>HF Operating Techniques, Emergency Operation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required by the FCC rules when operating in the 60-meter band?</a:t>
            </a:r>
          </a:p>
        </p:txBody>
      </p:sp>
      <p:sp>
        <p:nvSpPr>
          <p:cNvPr id="450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If you are using an antenna other than a dipole, you must keep a record of the gain of your antenna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You must keep a record of the date, time, frequency, power level, and stations worked 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You must keep a record of all third-party traffic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You must keep a record of the manufacturer of your equipment and the antenna used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G1C12 (A) [97.303(i)] Page 2-6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506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2CF274C-491C-4BD8-AEDA-73FCA08614D9}" type="slidenum">
              <a:rPr lang="en-US" b="1">
                <a:solidFill>
                  <a:schemeClr val="bg1"/>
                </a:solidFill>
              </a:rPr>
              <a:pPr algn="r"/>
              <a:t>31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recommended way to break in to a phone contact?</a:t>
            </a:r>
          </a:p>
        </p:txBody>
      </p:sp>
      <p:sp>
        <p:nvSpPr>
          <p:cNvPr id="4710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Say “QRZ” several times, followed by your call sign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Say your call sign once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Say “Breaker Breaker”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Say “CQ” followed by the call sign of either station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G2A08 (B) Page 2-5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710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679C77F-7E71-4FD4-9568-767762D1509E}" type="slidenum">
              <a:rPr lang="en-US" b="1">
                <a:solidFill>
                  <a:schemeClr val="bg1"/>
                </a:solidFill>
              </a:rPr>
              <a:pPr algn="r"/>
              <a:t>32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Generally, who should respond to a station in the contiguous 48 states who calls “CQ DX”?</a:t>
            </a:r>
          </a:p>
        </p:txBody>
      </p:sp>
      <p:sp>
        <p:nvSpPr>
          <p:cNvPr id="4915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Any caller is welcome to respond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stations in Germany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Any stations outside the lower 48 states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contest stations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G2A11 (C) Page 2-5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4915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C7D7564-B474-40EC-9A63-370C03F3973C}" type="slidenum">
              <a:rPr lang="en-US" b="1">
                <a:solidFill>
                  <a:schemeClr val="bg1"/>
                </a:solidFill>
              </a:rPr>
              <a:pPr algn="r"/>
              <a:t>33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voluntary band plan restriction for U.S. stations transmitting within the 48 contiguous states in the 50.1 to 50.125 MHz band segment?</a:t>
            </a:r>
          </a:p>
        </p:txBody>
      </p:sp>
      <p:sp>
        <p:nvSpPr>
          <p:cNvPr id="5017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contacts with stations not within the 48 contiguous states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contacts with other stations within the 48 contiguous states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digital contacts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SSTV contacts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G2B08 (A) Page 2-5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018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E309912D-DFE8-4E5A-B871-4A8467BC1677}" type="slidenum">
              <a:rPr lang="en-US" b="1">
                <a:solidFill>
                  <a:schemeClr val="bg1"/>
                </a:solidFill>
              </a:rPr>
              <a:pPr algn="r"/>
              <a:t>34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 good way to indicate on a clear frequency in the HF phone bands that you are looking for a contact with any station?</a:t>
            </a:r>
          </a:p>
        </p:txBody>
      </p:sp>
      <p:sp>
        <p:nvSpPr>
          <p:cNvPr id="5120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Sign your call sign once, followed by the words “listening for a call” -- if no answer, change frequency and repeat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Say “QTC” followed by “this is” and your call sign -- if no answer, change frequency and repeat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Repeat “CQ” a few times, followed by “this is,” then your call sign a few times, then pause to listen, repeat as necessary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Transmit an unmodulated carried for approximately 10 seconds, followed by “this is” and your call sign, and pause to listen -- repeat as necessary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G2D05 (C) Page 2-5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120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277246A-B356-48CD-B5B4-7612A6D7E2EE}" type="slidenum">
              <a:rPr lang="en-US" b="1">
                <a:solidFill>
                  <a:schemeClr val="bg1"/>
                </a:solidFill>
              </a:rPr>
              <a:pPr algn="r"/>
              <a:t>35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a reason why many amateurs keep a station log?</a:t>
            </a:r>
          </a:p>
        </p:txBody>
      </p:sp>
      <p:sp>
        <p:nvSpPr>
          <p:cNvPr id="522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667000"/>
            <a:ext cx="109728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ITU requires a log of all international contacts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ITU requires a log of all international third-party traffic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log provides evidence of operation needed to renew a license without retest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To help with a reply if the FCC requests information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G2D08 (D) Page 2-6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222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853515E3-C52A-47B5-9972-3D46375CE0FC}" type="slidenum">
              <a:rPr lang="en-US" b="1">
                <a:solidFill>
                  <a:schemeClr val="bg1"/>
                </a:solidFill>
              </a:rPr>
              <a:pPr algn="r"/>
              <a:t>36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required when participating in a contest on HF frequencies?</a:t>
            </a:r>
          </a:p>
        </p:txBody>
      </p:sp>
      <p:sp>
        <p:nvSpPr>
          <p:cNvPr id="532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667000"/>
            <a:ext cx="10972800" cy="34591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Submit a log to the contest sponsor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 a QSL card to the stations worked, or QSL via Logbook of The World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Identify your station per normal FCC regulations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All these choices are correct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G2D09 (C) Page 2-5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532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8CA4131-CF19-4DC5-87A3-8D234129F985}" type="slidenum">
              <a:rPr lang="en-US" b="1">
                <a:solidFill>
                  <a:schemeClr val="bg1"/>
                </a:solidFill>
              </a:rPr>
              <a:pPr algn="r"/>
              <a:t>37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Modes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CW (</a:t>
            </a:r>
            <a:r>
              <a:rPr lang="en-US" i="1">
                <a:solidFill>
                  <a:srgbClr val="C00000"/>
                </a:solidFill>
              </a:rPr>
              <a:t>continuous wave</a:t>
            </a:r>
            <a:r>
              <a:rPr lang="en-US"/>
              <a:t>) … found in lower ranges for each HF band. However, CW can be transmitted anywhere on HF.</a:t>
            </a:r>
          </a:p>
          <a:p>
            <a:r>
              <a:rPr lang="en-US"/>
              <a:t>AM &amp; SSB (single-side band)</a:t>
            </a:r>
          </a:p>
          <a:p>
            <a:pPr lvl="1"/>
            <a:r>
              <a:rPr lang="en-US"/>
              <a:t>SSB is the most common voice mode or phone signal</a:t>
            </a:r>
          </a:p>
          <a:p>
            <a:pPr lvl="1"/>
            <a:r>
              <a:rPr lang="en-US"/>
              <a:t>Has displaced AM as the preferred HF voice modulation method</a:t>
            </a:r>
          </a:p>
          <a:p>
            <a:pPr lvl="1"/>
            <a:r>
              <a:rPr lang="en-US"/>
              <a:t>SSB signals use less spectrum space than AM (3 kHz vs. 6 kHz … this increases efficiency … results in SSB having a greater range than AM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Modes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USB vs. LSB (upper and lower side band)</a:t>
            </a:r>
          </a:p>
          <a:p>
            <a:pPr lvl="1"/>
            <a:r>
              <a:rPr lang="en-US" dirty="0"/>
              <a:t>Good amateur practices is to use USB above 9 MHz (20 thru 10 meters) and LSB elsewhere except on 60 meters</a:t>
            </a:r>
          </a:p>
          <a:p>
            <a:pPr lvl="2"/>
            <a:r>
              <a:rPr lang="en-US" dirty="0"/>
              <a:t>USB is used on VHF and UHF</a:t>
            </a:r>
          </a:p>
          <a:p>
            <a:r>
              <a:rPr lang="en-US" dirty="0"/>
              <a:t>FM is generally not used on HF because higher noise hurts intelligibility</a:t>
            </a:r>
          </a:p>
          <a:p>
            <a:pPr lvl="1"/>
            <a:r>
              <a:rPr lang="en-US" dirty="0"/>
              <a:t>Exception: FM repeaters can be found on the higher frequencies of 10 meters (above 29 MHz) where cross-continent and DX contacts can be made when the band is open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HF Operating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Technician class operators focus skills for VHF and higher bands</a:t>
            </a:r>
          </a:p>
          <a:p>
            <a:pPr lvl="1"/>
            <a:r>
              <a:rPr lang="en-US" dirty="0"/>
              <a:t>Although 10 meters (voice) and 80, 40, and 15 meters (CW) are HF options for technicians</a:t>
            </a:r>
          </a:p>
          <a:p>
            <a:r>
              <a:rPr lang="en-US" dirty="0"/>
              <a:t>General class operators have the advantage of using HF</a:t>
            </a:r>
          </a:p>
          <a:p>
            <a:pPr lvl="1"/>
            <a:r>
              <a:rPr lang="en-US" dirty="0"/>
              <a:t>A General license opens up many more frequencies, modes, and activities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Modes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Digital Voice …</a:t>
            </a:r>
          </a:p>
          <a:p>
            <a:pPr lvl="1"/>
            <a:r>
              <a:rPr lang="en-US"/>
              <a:t>Relatively new on HF bands</a:t>
            </a:r>
          </a:p>
          <a:p>
            <a:pPr lvl="1"/>
            <a:r>
              <a:rPr lang="en-US"/>
              <a:t>Operator’s voice converted to and from a digital stream via modem or sound card. Modem connects to a regular SSB transceiver.</a:t>
            </a:r>
          </a:p>
          <a:p>
            <a:pPr lvl="1"/>
            <a:r>
              <a:rPr lang="en-US"/>
              <a:t>Fidelity comparable to regular SSB signals, but less affected by fading</a:t>
            </a:r>
          </a:p>
          <a:p>
            <a:pPr lvl="1"/>
            <a:r>
              <a:rPr lang="en-US"/>
              <a:t>Most popular digital voice modes: FreeDV and protocol developed by G4GUO (Charles Brain)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Modes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Digital Modes …</a:t>
            </a:r>
          </a:p>
          <a:p>
            <a:pPr lvl="1"/>
            <a:r>
              <a:rPr lang="en-US"/>
              <a:t>Packet radio common on VHF and UHF to exchange digital data, but also common on HF</a:t>
            </a:r>
          </a:p>
          <a:p>
            <a:pPr lvl="1"/>
            <a:r>
              <a:rPr lang="en-US"/>
              <a:t>FT8: Most popular</a:t>
            </a:r>
          </a:p>
          <a:p>
            <a:pPr lvl="1"/>
            <a:r>
              <a:rPr lang="en-US"/>
              <a:t>FT8, PSK63 and PSK31: Effective at low power levels … all widely used</a:t>
            </a:r>
          </a:p>
          <a:p>
            <a:pPr lvl="1"/>
            <a:r>
              <a:rPr lang="en-US"/>
              <a:t>RTTY: Oldest, and still common (</a:t>
            </a:r>
            <a:r>
              <a:rPr lang="en-US" i="1">
                <a:solidFill>
                  <a:srgbClr val="C00000"/>
                </a:solidFill>
              </a:rPr>
              <a:t>radioteletype</a:t>
            </a:r>
            <a:r>
              <a:rPr lang="en-US"/>
              <a:t>)</a:t>
            </a:r>
          </a:p>
          <a:p>
            <a:pPr lvl="1"/>
            <a:r>
              <a:rPr lang="en-US"/>
              <a:t>PACTOR or WINMOR: Used for semi-automatic and automatic messaging for small 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Modes (cont.)</a:t>
            </a:r>
          </a:p>
        </p:txBody>
      </p:sp>
      <p:sp>
        <p:nvSpPr>
          <p:cNvPr id="58370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1981200"/>
            <a:ext cx="10972800" cy="4568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Image Modes</a:t>
            </a:r>
          </a:p>
          <a:p>
            <a:pPr lvl="1"/>
            <a:r>
              <a:rPr lang="en-US"/>
              <a:t>Image mode transmissions on HF encode photos &amp; graphics to tones</a:t>
            </a:r>
          </a:p>
          <a:p>
            <a:pPr lvl="1"/>
            <a:r>
              <a:rPr lang="en-US"/>
              <a:t>These tones are reconstructed as an image on a display</a:t>
            </a:r>
          </a:p>
          <a:p>
            <a:pPr lvl="1"/>
            <a:r>
              <a:rPr lang="en-US"/>
              <a:t>Image modes are allowed on same frequencies as voice, except for 60 meters</a:t>
            </a:r>
          </a:p>
          <a:p>
            <a:pPr lvl="1"/>
            <a:r>
              <a:rPr lang="en-US"/>
              <a:t>Most common image mode: </a:t>
            </a:r>
            <a:r>
              <a:rPr lang="en-US" i="1">
                <a:solidFill>
                  <a:srgbClr val="0000FF"/>
                </a:solidFill>
              </a:rPr>
              <a:t>Slow-scan television </a:t>
            </a:r>
            <a:r>
              <a:rPr lang="en-US"/>
              <a:t>(SSTV)</a:t>
            </a:r>
          </a:p>
          <a:p>
            <a:pPr lvl="2"/>
            <a:r>
              <a:rPr lang="en-US"/>
              <a:t>Called </a:t>
            </a:r>
            <a:r>
              <a:rPr lang="en-US" i="1">
                <a:solidFill>
                  <a:srgbClr val="0000FF"/>
                </a:solidFill>
              </a:rPr>
              <a:t>slow</a:t>
            </a:r>
            <a:r>
              <a:rPr lang="en-US"/>
              <a:t> because each image takes several seconds</a:t>
            </a:r>
          </a:p>
          <a:p>
            <a:pPr lvl="1">
              <a:buClr>
                <a:schemeClr val="tx1"/>
              </a:buClr>
            </a:pPr>
            <a:r>
              <a:rPr lang="en-US" i="1">
                <a:solidFill>
                  <a:srgbClr val="0000FF"/>
                </a:solidFill>
              </a:rPr>
              <a:t>Fast-scan amateur television</a:t>
            </a:r>
            <a:r>
              <a:rPr lang="en-US"/>
              <a:t> (ATV) allows full motion video</a:t>
            </a:r>
          </a:p>
          <a:p>
            <a:pPr lvl="2"/>
            <a:r>
              <a:rPr lang="en-US"/>
              <a:t>Restricted to 432 MHz and higher frequency bands (due to wide bandwidth)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Title 1"/>
          <p:cNvSpPr>
            <a:spLocks noGrp="1"/>
          </p:cNvSpPr>
          <p:nvPr>
            <p:ph type="title"/>
          </p:nvPr>
        </p:nvSpPr>
        <p:spPr bwMode="auto">
          <a:xfrm>
            <a:off x="-36513" y="1828800"/>
            <a:ext cx="2743201" cy="13192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solidFill>
                  <a:srgbClr val="C00000"/>
                </a:solidFill>
              </a:rPr>
              <a:t>Mode Comparison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6688" y="1371600"/>
            <a:ext cx="92964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19100" y="4851400"/>
            <a:ext cx="1905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i="1">
                <a:solidFill>
                  <a:srgbClr val="0000FF"/>
                </a:solidFill>
              </a:rPr>
              <a:t>More details in Chapters 5 &amp; 6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HF Receiving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On VHF, FM receivers have 3 basic controls …</a:t>
            </a:r>
          </a:p>
          <a:p>
            <a:pPr lvl="1"/>
            <a:r>
              <a:rPr lang="en-US" dirty="0"/>
              <a:t>Frequency (channel), squelch, volume</a:t>
            </a:r>
          </a:p>
          <a:p>
            <a:r>
              <a:rPr lang="en-US" dirty="0"/>
              <a:t>SSC/CW receivers have additional controls to accommodate non-channelized, continuous-tuning operation (must be able to receive signals in the presence of noise and interference from adjacent channels) … for examples …</a:t>
            </a:r>
          </a:p>
          <a:p>
            <a:pPr lvl="1">
              <a:buClr>
                <a:schemeClr val="tx1"/>
              </a:buClr>
            </a:pPr>
            <a:r>
              <a:rPr lang="en-US" i="1" dirty="0">
                <a:solidFill>
                  <a:srgbClr val="0000FF"/>
                </a:solidFill>
              </a:rPr>
              <a:t>Selectivity</a:t>
            </a:r>
            <a:r>
              <a:rPr lang="en-US" dirty="0"/>
              <a:t>: Ability to discriminate between closely-spaces signals</a:t>
            </a:r>
          </a:p>
          <a:p>
            <a:pPr lvl="1">
              <a:buClr>
                <a:schemeClr val="tx1"/>
              </a:buClr>
            </a:pPr>
            <a:r>
              <a:rPr lang="en-US" i="1" dirty="0">
                <a:solidFill>
                  <a:srgbClr val="0000FF"/>
                </a:solidFill>
              </a:rPr>
              <a:t>Sensitivity</a:t>
            </a:r>
            <a:r>
              <a:rPr lang="en-US" dirty="0"/>
              <a:t>: Ability to detect a signal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Signal Reporting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Usually exchanged between stations at beginning of a contact</a:t>
            </a:r>
          </a:p>
          <a:p>
            <a:r>
              <a:rPr lang="en-US"/>
              <a:t>Most common is </a:t>
            </a:r>
            <a:r>
              <a:rPr lang="en-US" i="1">
                <a:solidFill>
                  <a:srgbClr val="0000FF"/>
                </a:solidFill>
              </a:rPr>
              <a:t>RST</a:t>
            </a:r>
          </a:p>
          <a:p>
            <a:pPr lvl="1">
              <a:buClr>
                <a:schemeClr val="tx1"/>
              </a:buClr>
            </a:pPr>
            <a:r>
              <a:rPr lang="en-US" i="1">
                <a:solidFill>
                  <a:srgbClr val="0000FF"/>
                </a:solidFill>
              </a:rPr>
              <a:t>R</a:t>
            </a:r>
            <a:r>
              <a:rPr lang="en-US"/>
              <a:t>eadability: Scale of 1 to 5 (5 = best)</a:t>
            </a:r>
          </a:p>
          <a:p>
            <a:pPr lvl="1">
              <a:buClr>
                <a:schemeClr val="tx1"/>
              </a:buClr>
            </a:pPr>
            <a:r>
              <a:rPr lang="en-US" i="1">
                <a:solidFill>
                  <a:srgbClr val="0000FF"/>
                </a:solidFill>
              </a:rPr>
              <a:t>S</a:t>
            </a:r>
            <a:r>
              <a:rPr lang="en-US"/>
              <a:t>trength: Scale of 1 to 9 (9 = best)</a:t>
            </a:r>
          </a:p>
          <a:p>
            <a:pPr lvl="1">
              <a:buClr>
                <a:schemeClr val="tx1"/>
              </a:buClr>
            </a:pPr>
            <a:r>
              <a:rPr lang="en-US" i="1">
                <a:solidFill>
                  <a:srgbClr val="0000FF"/>
                </a:solidFill>
              </a:rPr>
              <a:t>T</a:t>
            </a:r>
            <a:r>
              <a:rPr lang="en-US"/>
              <a:t>one: Also 1 to 9 scale. Only used for CW and digital mode contacts.</a:t>
            </a:r>
          </a:p>
          <a:p>
            <a:pPr lvl="2">
              <a:buClr>
                <a:schemeClr val="tx1"/>
              </a:buClr>
            </a:pPr>
            <a:r>
              <a:rPr lang="en-US"/>
              <a:t>Indicates signal purity</a:t>
            </a:r>
          </a:p>
          <a:p>
            <a:pPr lvl="2">
              <a:buClr>
                <a:schemeClr val="tx1"/>
              </a:buClr>
            </a:pPr>
            <a:r>
              <a:rPr lang="en-US"/>
              <a:t>Values less than 9 indicate some kind of transmitter problem</a:t>
            </a:r>
          </a:p>
          <a:p>
            <a:pPr lvl="1">
              <a:buClr>
                <a:schemeClr val="tx1"/>
              </a:buClr>
            </a:pPr>
            <a:r>
              <a:rPr lang="en-US"/>
              <a:t>A </a:t>
            </a:r>
            <a:r>
              <a:rPr lang="en-US" i="1">
                <a:solidFill>
                  <a:srgbClr val="0000FF"/>
                </a:solidFill>
              </a:rPr>
              <a:t>C</a:t>
            </a:r>
            <a:r>
              <a:rPr lang="en-US"/>
              <a:t> added after RST indicates an unstable signal or </a:t>
            </a:r>
            <a:r>
              <a:rPr lang="en-US" i="1">
                <a:solidFill>
                  <a:srgbClr val="0000FF"/>
                </a:solidFill>
              </a:rPr>
              <a:t>chirp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sideband is most commonly used for voice communications on frequencies of 14 MHz or higher?</a:t>
            </a:r>
          </a:p>
        </p:txBody>
      </p:sp>
      <p:sp>
        <p:nvSpPr>
          <p:cNvPr id="6349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Upper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Lower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Vestigial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Double sideband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G2A01 (A)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349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D9A72A3E-B9B8-417A-A38A-3C72A9E7937B}" type="slidenum">
              <a:rPr lang="en-US" b="1">
                <a:solidFill>
                  <a:schemeClr val="bg1"/>
                </a:solidFill>
              </a:rPr>
              <a:pPr algn="r"/>
              <a:t>47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modes is most commonly used for voice communications on the 160-meter, 75-meter, and 40-meter bands?</a:t>
            </a:r>
          </a:p>
        </p:txBody>
      </p:sp>
      <p:sp>
        <p:nvSpPr>
          <p:cNvPr id="6451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Upper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Lower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Vestigial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Double sideband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G2A02 (B)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451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A8EE6BE-0586-4D26-9350-E5C0804EE66C}" type="slidenum">
              <a:rPr lang="en-US" b="1">
                <a:solidFill>
                  <a:schemeClr val="bg1"/>
                </a:solidFill>
              </a:rPr>
              <a:pPr algn="r"/>
              <a:t>48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most commonly used for SSB voice communications in the VHF and UHF bands?</a:t>
            </a:r>
          </a:p>
        </p:txBody>
      </p:sp>
      <p:sp>
        <p:nvSpPr>
          <p:cNvPr id="655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Upper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Lower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Vestigial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Double sideband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G2A03 (A)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554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FC5667DC-ED96-49E5-A918-5FD50E0F1525}" type="slidenum">
              <a:rPr lang="en-US" b="1">
                <a:solidFill>
                  <a:schemeClr val="bg1"/>
                </a:solidFill>
              </a:rPr>
              <a:pPr algn="r"/>
              <a:t>49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Selecting a Frequency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574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 dirty="0"/>
              <a:t>Check FCC Part 97 for frequency &amp; mode restrictions</a:t>
            </a:r>
          </a:p>
          <a:p>
            <a:pPr lvl="1"/>
            <a:r>
              <a:rPr lang="en-US" sz="2600" dirty="0"/>
              <a:t>Refer to Band Plan in Module 1 (</a:t>
            </a:r>
            <a:r>
              <a:rPr lang="en-US" sz="26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http://www.arrl.org/graphical-frequency-allocations</a:t>
            </a:r>
            <a:r>
              <a:rPr lang="en-US" sz="2600" dirty="0"/>
              <a:t>)</a:t>
            </a:r>
          </a:p>
          <a:p>
            <a:r>
              <a:rPr lang="en-US" sz="3000" dirty="0"/>
              <a:t>On HF, perfectly clear channels are rare</a:t>
            </a:r>
          </a:p>
          <a:p>
            <a:r>
              <a:rPr lang="en-US" sz="3000" dirty="0"/>
              <a:t>Goal: Find a frequency that minimizes interference to adjacent stations (and, vice versa) – see recommended signal separation table …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00600" y="5257800"/>
            <a:ext cx="4724400" cy="1477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RECOMMENDED SIGNAL SEPARATION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CW:	150-500 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SSB:	2.5-3 kHz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RTTY:	250-500 Hz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    PSK31:	150-500 Hz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mode is most commonly used for voice communications on the 17-meter and 12-meter bands?</a:t>
            </a:r>
          </a:p>
        </p:txBody>
      </p:sp>
      <p:sp>
        <p:nvSpPr>
          <p:cNvPr id="665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Upper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Lower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Vestigial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pt-BR">
                <a:latin typeface="Calibri" pitchFamily="34" charset="0"/>
              </a:rPr>
              <a:t>Double sideband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G2A04 (A)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656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DE7CD1C8-967E-4A3C-9F60-019A6E461FE7}" type="slidenum">
              <a:rPr lang="en-US" b="1">
                <a:solidFill>
                  <a:schemeClr val="bg1"/>
                </a:solidFill>
              </a:rPr>
              <a:pPr algn="r"/>
              <a:t>50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mode of voice communication is most commonly used on the HF amateur bands?</a:t>
            </a:r>
          </a:p>
        </p:txBody>
      </p:sp>
      <p:sp>
        <p:nvSpPr>
          <p:cNvPr id="6758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Frequency modulation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Double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Single sideband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Phase modulation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G2A05 (C)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758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7E20F1A-2AF2-42E1-86A7-E693B5D08A79}" type="slidenum">
              <a:rPr lang="en-US" b="1">
                <a:solidFill>
                  <a:schemeClr val="bg1"/>
                </a:solidFill>
              </a:rPr>
              <a:pPr algn="r"/>
              <a:t>51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is an advantage when using single sideband, as compared to other analog voice modes on the HF amateur bands?</a:t>
            </a:r>
          </a:p>
        </p:txBody>
      </p:sp>
      <p:sp>
        <p:nvSpPr>
          <p:cNvPr id="6861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Very high fidelity voice modulation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Less subject to interference from atmospheric static crashes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Ease of tuning on receive and immunity to impulse noise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Less bandwidth used and greater power efficiency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G2A06 (D)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861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FC975A5-F535-4AF1-A698-5908658CDD15}" type="slidenum">
              <a:rPr lang="en-US" b="1">
                <a:solidFill>
                  <a:schemeClr val="bg1"/>
                </a:solidFill>
              </a:rPr>
              <a:pPr algn="r"/>
              <a:t>52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statements is true of the single sideband voice mode?</a:t>
            </a:r>
          </a:p>
        </p:txBody>
      </p:sp>
      <p:sp>
        <p:nvSpPr>
          <p:cNvPr id="6963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one sideband and the carrier are transmitted; the other sideband is suppressed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one sideband is transmitted; the other sideband and carrier are suppressed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SSB is the only voice mode that is authorized on the 20-meter, 15-meter, and 10-meter amateur bands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SSB is the only voice mode that is authorized on the 160-meter, 75-meter, and 40-meter amateur bands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G2A07 (B)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6963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3F3F84DE-5B1A-452D-869E-D5086E62CEE1}" type="slidenum">
              <a:rPr lang="en-US" b="1">
                <a:solidFill>
                  <a:schemeClr val="bg1"/>
                </a:solidFill>
              </a:rPr>
              <a:pPr algn="r"/>
              <a:t>53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Why do most amateur stations use lower sideband on the 160-meter, 75-meter, and 40-meter bands?</a:t>
            </a:r>
          </a:p>
        </p:txBody>
      </p:sp>
      <p:sp>
        <p:nvSpPr>
          <p:cNvPr id="7065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124200"/>
            <a:ext cx="10972800" cy="30019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Lower sideband is more efficient than upper sideband at these frequencies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Lower sideband is the only sideband legal on these frequency bands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Because it is fully compatible with an AM detector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is good amateur practice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G2A09 (D) Page 2-9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066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F1D55CC-8B69-4DBC-B41B-5FA0D08A2B12}" type="slidenum">
              <a:rPr lang="en-US" b="1">
                <a:solidFill>
                  <a:schemeClr val="bg1"/>
                </a:solidFill>
              </a:rPr>
              <a:pPr algn="r"/>
              <a:t>54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HF Transmitting – </a:t>
            </a:r>
            <a:r>
              <a:rPr lang="en-US">
                <a:solidFill>
                  <a:srgbClr val="0000FF"/>
                </a:solidFill>
              </a:rPr>
              <a:t>PHONE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Putting transceiver into transmit mode is called </a:t>
            </a:r>
            <a:r>
              <a:rPr lang="en-US" i="1">
                <a:solidFill>
                  <a:srgbClr val="0000FF"/>
                </a:solidFill>
              </a:rPr>
              <a:t>keying</a:t>
            </a:r>
            <a:r>
              <a:rPr lang="en-US"/>
              <a:t> the transmitter</a:t>
            </a:r>
          </a:p>
          <a:p>
            <a:pPr lvl="1"/>
            <a:r>
              <a:rPr lang="en-US"/>
              <a:t>The PTT (</a:t>
            </a:r>
            <a:r>
              <a:rPr lang="en-US" i="1">
                <a:solidFill>
                  <a:srgbClr val="0000FF"/>
                </a:solidFill>
              </a:rPr>
              <a:t>push-to-talk</a:t>
            </a:r>
            <a:r>
              <a:rPr lang="en-US"/>
              <a:t>) button works the same as on FM</a:t>
            </a:r>
          </a:p>
          <a:p>
            <a:r>
              <a:rPr lang="en-US"/>
              <a:t>Some HF operators use </a:t>
            </a:r>
            <a:r>
              <a:rPr lang="en-US" i="1">
                <a:solidFill>
                  <a:srgbClr val="0000FF"/>
                </a:solidFill>
              </a:rPr>
              <a:t>voice-operated transmit</a:t>
            </a:r>
            <a:r>
              <a:rPr lang="en-US"/>
              <a:t> or </a:t>
            </a:r>
            <a:r>
              <a:rPr lang="en-US" i="1">
                <a:solidFill>
                  <a:srgbClr val="0000FF"/>
                </a:solidFill>
              </a:rPr>
              <a:t>VOX</a:t>
            </a:r>
          </a:p>
          <a:p>
            <a:pPr lvl="1"/>
            <a:r>
              <a:rPr lang="en-US"/>
              <a:t>Allows hands-free operation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HF Transmitting – </a:t>
            </a:r>
            <a:r>
              <a:rPr lang="en-US">
                <a:solidFill>
                  <a:srgbClr val="0000FF"/>
                </a:solidFill>
              </a:rPr>
              <a:t>CW</a:t>
            </a:r>
          </a:p>
        </p:txBody>
      </p:sp>
      <p:sp>
        <p:nvSpPr>
          <p:cNvPr id="3" name="Content Placeholder 2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blipFill>
            <a:blip r:embed="rId2"/>
            <a:stretch>
              <a:fillRect l="-1444" t="-2329"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48000" y="6019800"/>
            <a:ext cx="76962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i="1">
                <a:solidFill>
                  <a:srgbClr val="C00000"/>
                </a:solidFill>
              </a:rPr>
              <a:t>Prosign reference: http://www.radiotelegraphy.net/prosigns.htm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CW Additional Information</a:t>
            </a:r>
          </a:p>
        </p:txBody>
      </p:sp>
      <p:sp>
        <p:nvSpPr>
          <p:cNvPr id="73730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FISTS: 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www.fists.org</a:t>
            </a:r>
            <a:endParaRPr lang="en-US" dirty="0"/>
          </a:p>
          <a:p>
            <a:r>
              <a:rPr lang="en-US" dirty="0" err="1"/>
              <a:t>CWOps</a:t>
            </a:r>
            <a:r>
              <a:rPr lang="en-US" dirty="0"/>
              <a:t>: </a:t>
            </a:r>
            <a:r>
              <a:rPr lang="en-US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www.cwops.org</a:t>
            </a:r>
            <a:endParaRPr lang="en-US" dirty="0"/>
          </a:p>
          <a:p>
            <a:r>
              <a:rPr lang="en-US" dirty="0"/>
              <a:t>ARRL: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www.arrl.org/cw-mode</a:t>
            </a:r>
            <a:endParaRPr lang="en-US" dirty="0"/>
          </a:p>
          <a:p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statements is true of voice VOX operation versus PTT operation?</a:t>
            </a:r>
          </a:p>
        </p:txBody>
      </p:sp>
      <p:sp>
        <p:nvSpPr>
          <p:cNvPr id="7577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received signal is more natural sounding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allows “hands free” operation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occupies less bandwidth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It provides more power output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G2A10 (B) Page 2-12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578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E5776A8-AE16-4342-8E4C-44423B5CE385}" type="slidenum">
              <a:rPr lang="en-US" b="1">
                <a:solidFill>
                  <a:schemeClr val="bg1"/>
                </a:solidFill>
              </a:rPr>
              <a:pPr algn="r"/>
              <a:t>59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Selecting a Frequency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Once frequency is found, check if other station is using it …</a:t>
            </a:r>
          </a:p>
          <a:p>
            <a:pPr lvl="1"/>
            <a:r>
              <a:rPr lang="en-US"/>
              <a:t>Listen for 10-20 seconds ... then …</a:t>
            </a:r>
          </a:p>
          <a:p>
            <a:pPr lvl="2"/>
            <a:r>
              <a:rPr lang="en-US"/>
              <a:t>Voice Mode: </a:t>
            </a:r>
            <a:r>
              <a:rPr lang="en-US" i="1">
                <a:solidFill>
                  <a:srgbClr val="C00000"/>
                </a:solidFill>
              </a:rPr>
              <a:t>Is this frequency in use? This is [your call].</a:t>
            </a:r>
          </a:p>
          <a:p>
            <a:pPr lvl="2"/>
            <a:r>
              <a:rPr lang="en-US"/>
              <a:t>CW/Digital Modes: </a:t>
            </a:r>
            <a:r>
              <a:rPr lang="en-US" i="1">
                <a:solidFill>
                  <a:srgbClr val="C00000"/>
                </a:solidFill>
              </a:rPr>
              <a:t>QRL? DE [your call].</a:t>
            </a:r>
          </a:p>
          <a:p>
            <a:r>
              <a:rPr lang="en-US"/>
              <a:t>Frequency selection summary …</a:t>
            </a:r>
          </a:p>
          <a:p>
            <a:pPr lvl="1"/>
            <a:r>
              <a:rPr lang="en-US"/>
              <a:t>Confirm frequency is authorized for your license privileges</a:t>
            </a:r>
          </a:p>
          <a:p>
            <a:pPr lvl="1"/>
            <a:r>
              <a:rPr lang="en-US"/>
              <a:t>Follow the band plan under normal circumstances</a:t>
            </a:r>
          </a:p>
          <a:p>
            <a:pPr lvl="1"/>
            <a:r>
              <a:rPr lang="en-US"/>
              <a:t>Listen to avoid interfering with ongoing communications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Which of the following describes full break-in telegraphy (QSK)?</a:t>
            </a:r>
          </a:p>
        </p:txBody>
      </p:sp>
      <p:sp>
        <p:nvSpPr>
          <p:cNvPr id="7680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Breaking stations send the Morse code prosign “BK”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Automatic keyers, instead of hand keys, are used to send Morse code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 operator must activate a manual send/receive switch before and after every transmission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Transmitting stations can receive between code characters and elements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G2C01 (D)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680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571B4BC4-1D2D-4B5D-9700-2E9273219C55}" type="slidenum">
              <a:rPr lang="en-US" b="1">
                <a:solidFill>
                  <a:schemeClr val="bg1"/>
                </a:solidFill>
              </a:rPr>
              <a:pPr algn="r"/>
              <a:t>60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should you do if a CW station sends “QRS?”</a:t>
            </a:r>
          </a:p>
        </p:txBody>
      </p:sp>
      <p:sp>
        <p:nvSpPr>
          <p:cNvPr id="778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 slower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Change frequency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Increase your power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Repeat everything twice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G2C02 (A)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782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1317DF7D-33B2-44CD-9144-A78CA04C71D0}" type="slidenum">
              <a:rPr lang="en-US" b="1">
                <a:solidFill>
                  <a:schemeClr val="bg1"/>
                </a:solidFill>
              </a:rPr>
              <a:pPr algn="r"/>
              <a:t>61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does it mean when a CW operator sends “KN” at the end of a transmission?</a:t>
            </a:r>
          </a:p>
        </p:txBody>
      </p:sp>
      <p:sp>
        <p:nvSpPr>
          <p:cNvPr id="7885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Listening for novice stations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Operating full break-in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Listening only for a specific station or stations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Closing station now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G2C03 (C)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885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D07C726A-8636-4BD1-9BD1-391CAC19A3DB}" type="slidenum">
              <a:rPr lang="en-US" b="1">
                <a:solidFill>
                  <a:schemeClr val="bg1"/>
                </a:solidFill>
              </a:rPr>
              <a:pPr algn="r"/>
              <a:t>62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best speed to use when answering a CQ in Morse code?</a:t>
            </a:r>
          </a:p>
        </p:txBody>
      </p:sp>
      <p:sp>
        <p:nvSpPr>
          <p:cNvPr id="7987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fastest speed at which you are comfortable copying, but no slower than the CQ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 fastest speed at which you are comfortable copying, but no faster than the CQ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At the standard calling speed of 10 wpm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At the standard calling speed of 5 wpm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G2C05 (B)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7987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762DE4FD-A7CB-4940-BF04-6A9497E96E44}" type="slidenum">
              <a:rPr lang="en-US" b="1">
                <a:solidFill>
                  <a:schemeClr val="bg1"/>
                </a:solidFill>
              </a:rPr>
              <a:pPr algn="r"/>
              <a:t>63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does the term “zero beat” mean in CW operation?</a:t>
            </a:r>
          </a:p>
        </p:txBody>
      </p:sp>
      <p:sp>
        <p:nvSpPr>
          <p:cNvPr id="8089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Matching the speed of the transmitting station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Operating split to avoid interference on frequency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Sending without error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Matching the transmit frequency to the frequency of a received signal</a:t>
            </a:r>
          </a:p>
          <a:p>
            <a:pPr marL="457200" indent="-457200">
              <a:buFont typeface="Times New Roman" pitchFamily="18" charset="0"/>
              <a:buAutoNum type="alphaUcPeriod"/>
            </a:pP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G2C06 (D)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090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A9D9D59-1857-420A-A9C7-522470D6A0AD}" type="slidenum">
              <a:rPr lang="en-US" b="1">
                <a:solidFill>
                  <a:schemeClr val="bg1"/>
                </a:solidFill>
              </a:rPr>
              <a:pPr algn="r"/>
              <a:t>64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prosign is sent to indicate the end of a formal message when using CW?</a:t>
            </a:r>
          </a:p>
        </p:txBody>
      </p:sp>
      <p:sp>
        <p:nvSpPr>
          <p:cNvPr id="8192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nn-NO">
                <a:latin typeface="Calibri" pitchFamily="34" charset="0"/>
              </a:rPr>
              <a:t>SK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nn-NO">
                <a:latin typeface="Calibri" pitchFamily="34" charset="0"/>
              </a:rPr>
              <a:t>BK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nn-NO">
                <a:latin typeface="Calibri" pitchFamily="34" charset="0"/>
              </a:rPr>
              <a:t>AR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nn-NO">
                <a:latin typeface="Calibri" pitchFamily="34" charset="0"/>
              </a:rPr>
              <a:t>KN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G2C08 (C)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192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E5F4FDF2-35D3-4EBB-AF32-ACB788B2064A}" type="slidenum">
              <a:rPr lang="en-US" b="1">
                <a:solidFill>
                  <a:schemeClr val="bg1"/>
                </a:solidFill>
              </a:rPr>
              <a:pPr algn="r"/>
              <a:t>65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does the Q signal “QSL” mean?</a:t>
            </a:r>
          </a:p>
        </p:txBody>
      </p:sp>
      <p:sp>
        <p:nvSpPr>
          <p:cNvPr id="8294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Send slower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We have already confirmed by card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 acknowledge receipt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We have worked before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G2C09 (C)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294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658B9BAA-5254-4284-AC7B-2E35257475B9}" type="slidenum">
              <a:rPr lang="en-US" b="1">
                <a:solidFill>
                  <a:schemeClr val="bg1"/>
                </a:solidFill>
              </a:rPr>
              <a:pPr algn="r"/>
              <a:t>66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does the Q signal “QRV” mean?</a:t>
            </a:r>
          </a:p>
        </p:txBody>
      </p:sp>
      <p:sp>
        <p:nvSpPr>
          <p:cNvPr id="8397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You are sending too fast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There is interference on the frequency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 am quitting for the day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 am ready to receive messages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G2C11 (D)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397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A5655DA7-A4E5-4D05-A7A4-A4E269191A69}" type="slidenum">
              <a:rPr lang="en-US" b="1">
                <a:solidFill>
                  <a:schemeClr val="bg1"/>
                </a:solidFill>
              </a:rPr>
              <a:pPr algn="r"/>
              <a:t>67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purpose of an electronic keyer?</a:t>
            </a:r>
          </a:p>
        </p:txBody>
      </p:sp>
      <p:sp>
        <p:nvSpPr>
          <p:cNvPr id="84994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Automatic transmit/receive switching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Automatic generation of strings of dots and dashes for CW operation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VOX operation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Computer interface for PSK and RTTY operation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G4A10 (B) Page 2-13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84996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F82939D7-75CA-4BDA-93C9-553B22283B20}" type="slidenum">
              <a:rPr lang="en-US" b="1">
                <a:solidFill>
                  <a:schemeClr val="bg1"/>
                </a:solidFill>
              </a:rPr>
              <a:pPr algn="r"/>
              <a:t>68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Emergency Operation</a:t>
            </a:r>
            <a:endParaRPr lang="en-US" sz="3200" i="1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Amateurs should be familiar with emergency rules and procedures </a:t>
            </a:r>
          </a:p>
          <a:p>
            <a:r>
              <a:rPr lang="en-US"/>
              <a:t>See Table 2.3 (General Class License Manual, Page 2-16/2-17)</a:t>
            </a:r>
          </a:p>
          <a:p>
            <a:pPr lvl="1"/>
            <a:r>
              <a:rPr lang="en-US"/>
              <a:t>FCC 47 CFR § 97.401 Operating during a disaster</a:t>
            </a:r>
          </a:p>
          <a:p>
            <a:pPr lvl="1"/>
            <a:r>
              <a:rPr lang="en-US"/>
              <a:t>FCC 47 CFR § 97.403 Safety of life and protection of property</a:t>
            </a:r>
          </a:p>
          <a:p>
            <a:pPr lvl="1"/>
            <a:r>
              <a:rPr lang="en-US"/>
              <a:t>FCC 47 CFR § 97.405 Station in distress</a:t>
            </a:r>
          </a:p>
          <a:p>
            <a:pPr lvl="1"/>
            <a:r>
              <a:rPr lang="en-US"/>
              <a:t>FCC 47 CFR § 97.407 Radio amateur civil emergency service</a:t>
            </a:r>
          </a:p>
          <a:p>
            <a:pPr lvl="1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Split / Dual Frequency Operation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When a rare or interesting station is on the air with many calling stations, it’s common to operate </a:t>
            </a:r>
            <a:r>
              <a:rPr lang="en-US" i="1" dirty="0">
                <a:solidFill>
                  <a:srgbClr val="C00000"/>
                </a:solidFill>
              </a:rPr>
              <a:t>split </a:t>
            </a:r>
            <a:r>
              <a:rPr lang="en-US" i="1" dirty="0"/>
              <a:t>…</a:t>
            </a:r>
          </a:p>
          <a:p>
            <a:pPr lvl="1"/>
            <a:r>
              <a:rPr lang="en-US" dirty="0"/>
              <a:t>Set transceiver to listen on one frequency and transmit on another</a:t>
            </a:r>
          </a:p>
          <a:p>
            <a:pPr lvl="1"/>
            <a:r>
              <a:rPr lang="en-US" dirty="0"/>
              <a:t>Allows for more orderly/effective operating</a:t>
            </a:r>
          </a:p>
          <a:p>
            <a:pPr lvl="1"/>
            <a:r>
              <a:rPr lang="en-US" dirty="0"/>
              <a:t>Doesn’t work on all transceivers</a:t>
            </a:r>
          </a:p>
          <a:p>
            <a:pPr lvl="1"/>
            <a:r>
              <a:rPr lang="en-US" dirty="0"/>
              <a:t>Referred to as a </a:t>
            </a:r>
            <a:r>
              <a:rPr lang="en-US" i="1" dirty="0">
                <a:solidFill>
                  <a:srgbClr val="C00000"/>
                </a:solidFill>
              </a:rPr>
              <a:t>dual-VFO feature</a:t>
            </a:r>
            <a:r>
              <a:rPr lang="en-US" dirty="0"/>
              <a:t> on a transceiver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ARES &amp; RACES</a:t>
            </a:r>
            <a:br>
              <a:rPr lang="en-US"/>
            </a:br>
            <a:r>
              <a:rPr lang="en-US" sz="2800" i="1"/>
              <a:t>Amateur Radio two primary emergency response organizations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381000" y="2438400"/>
            <a:ext cx="11430000" cy="39592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ARES = Amateur Radio Emergency Services (sponsored by ARRL)</a:t>
            </a:r>
          </a:p>
          <a:p>
            <a:pPr lvl="1"/>
            <a:r>
              <a:rPr lang="en-US" dirty="0"/>
              <a:t>Mission: provide communications assistance to local and regional government and relief agencies</a:t>
            </a:r>
          </a:p>
          <a:p>
            <a:pPr lvl="1"/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http://www.arrl.org/ares</a:t>
            </a:r>
            <a:endParaRPr lang="en-US" dirty="0"/>
          </a:p>
          <a:p>
            <a:r>
              <a:rPr lang="en-US" dirty="0"/>
              <a:t>RACES (sponsored by FEMA)</a:t>
            </a:r>
          </a:p>
          <a:p>
            <a:pPr lvl="1"/>
            <a:r>
              <a:rPr lang="en-US" dirty="0"/>
              <a:t>Mission: provide essential communications for State and local governments in time of emergency</a:t>
            </a:r>
          </a:p>
          <a:p>
            <a:pPr lvl="1"/>
            <a:r>
              <a:rPr lang="en-US" dirty="0"/>
              <a:t>Only a licensed amateur may be the control operator of a RACES station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Distress Calls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If you receive a call for help …</a:t>
            </a:r>
          </a:p>
          <a:p>
            <a:pPr lvl="1"/>
            <a:r>
              <a:rPr lang="en-US"/>
              <a:t>Immediately suspend your existing contact</a:t>
            </a:r>
          </a:p>
          <a:p>
            <a:pPr lvl="1"/>
            <a:r>
              <a:rPr lang="en-US"/>
              <a:t>Immediately acknowledge to the station calling for help</a:t>
            </a:r>
          </a:p>
          <a:p>
            <a:pPr lvl="1"/>
            <a:r>
              <a:rPr lang="en-US"/>
              <a:t>Stand by to receive the location of the emergency and the name of the assistance required</a:t>
            </a:r>
          </a:p>
          <a:p>
            <a:pPr lvl="1"/>
            <a:r>
              <a:rPr lang="en-US"/>
              <a:t>Relay the info to the proper authorities and stay on frequency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Distress Calls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057400"/>
            <a:ext cx="10972800" cy="43799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If you’re the station making the distress call …</a:t>
            </a:r>
          </a:p>
          <a:p>
            <a:pPr lvl="1"/>
            <a:r>
              <a:rPr lang="en-US" sz="2600"/>
              <a:t>On voice mode, say </a:t>
            </a:r>
            <a:r>
              <a:rPr lang="en-US" sz="2600" i="1">
                <a:solidFill>
                  <a:srgbClr val="C00000"/>
                </a:solidFill>
              </a:rPr>
              <a:t>MAYDAY MAYDAY MAYDAY</a:t>
            </a:r>
            <a:r>
              <a:rPr lang="en-US" sz="2600"/>
              <a:t>. On CW or digital send </a:t>
            </a:r>
            <a:r>
              <a:rPr lang="en-US" sz="2600" i="1">
                <a:solidFill>
                  <a:srgbClr val="C00000"/>
                </a:solidFill>
              </a:rPr>
              <a:t>SOS SOS SOS </a:t>
            </a:r>
            <a:r>
              <a:rPr lang="en-US" sz="2600"/>
              <a:t>followed by </a:t>
            </a:r>
            <a:r>
              <a:rPr lang="en-US" sz="2600" i="1">
                <a:solidFill>
                  <a:srgbClr val="C00000"/>
                </a:solidFill>
              </a:rPr>
              <a:t>Any station come in please</a:t>
            </a:r>
            <a:r>
              <a:rPr lang="en-US" sz="2600"/>
              <a:t>.</a:t>
            </a:r>
          </a:p>
          <a:p>
            <a:pPr lvl="1"/>
            <a:r>
              <a:rPr lang="en-US" sz="2600"/>
              <a:t>Identify the transmission with your call sign</a:t>
            </a:r>
          </a:p>
          <a:p>
            <a:pPr lvl="1"/>
            <a:r>
              <a:rPr lang="en-US" sz="2600"/>
              <a:t>State your location and the nature of the situation</a:t>
            </a:r>
          </a:p>
          <a:p>
            <a:pPr lvl="1"/>
            <a:r>
              <a:rPr lang="en-US" sz="2600"/>
              <a:t>Describe the type of assistance required</a:t>
            </a:r>
          </a:p>
          <a:p>
            <a:r>
              <a:rPr lang="en-US"/>
              <a:t>FCC 47 CFR § 97.405 allows the distress station to use ANY means of communication available, even frequencies, mode, or power level outside your normal privileges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Title 1"/>
          <p:cNvSpPr>
            <a:spLocks noGrp="1"/>
          </p:cNvSpPr>
          <p:nvPr>
            <p:ph type="title"/>
          </p:nvPr>
        </p:nvSpPr>
        <p:spPr bwMode="auto">
          <a:xfrm>
            <a:off x="533400" y="26670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b="1">
                <a:solidFill>
                  <a:srgbClr val="CC3300"/>
                </a:solidFill>
              </a:rPr>
              <a:t>PRACTICE QUESTIONS</a:t>
            </a: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1353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is the first thing you should do if you are communicating with another amateur station and hear a station in distress break in?</a:t>
            </a:r>
          </a:p>
        </p:txBody>
      </p:sp>
      <p:sp>
        <p:nvSpPr>
          <p:cNvPr id="9113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Continue your communication because you were on the frequency first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Acknowledge the station in distress and determine what assistance may be needed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Change to a different frequency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Immediately cease all transmissions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G2B02 (B) Page 2-18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1140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932254DC-15E5-4522-A3DC-1AC6570F7065}" type="slidenum">
              <a:rPr lang="en-US" b="1">
                <a:solidFill>
                  <a:schemeClr val="bg1"/>
                </a:solidFill>
              </a:rPr>
              <a:pPr algn="r"/>
              <a:t>74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1353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Who may be the control operator of an amateur station transmitting in RACES to assist relief operations during a disaster?</a:t>
            </a:r>
          </a:p>
        </p:txBody>
      </p:sp>
      <p:sp>
        <p:nvSpPr>
          <p:cNvPr id="921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a person holding an FCC-issued amateur operator license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a RACES net control operator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 person holding an FCC-issued amateur operator license or an appropriate government official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Any control operator when normal communication systems are operational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G2B09 (A) [97.407(a)] Page 2-17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2164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3B45141-CE35-47FC-BAB4-1FBDACBDB403}" type="slidenum">
              <a:rPr lang="en-US" b="1">
                <a:solidFill>
                  <a:schemeClr val="bg1"/>
                </a:solidFill>
              </a:rPr>
              <a:pPr algn="r"/>
              <a:t>75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1353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When is an amateur station allowed to use any means at its disposal to assist another station in distress?</a:t>
            </a:r>
          </a:p>
        </p:txBody>
      </p:sp>
      <p:sp>
        <p:nvSpPr>
          <p:cNvPr id="9318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when transmitting in RACES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At any time when transmitting in an organized net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At any time during an actual emergency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on authorized HF frequencies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600" b="1">
                <a:solidFill>
                  <a:schemeClr val="bg1"/>
                </a:solidFill>
              </a:rPr>
              <a:t>G2B10 (C) [97.405(b)] Page 2-18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3188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404A43C5-3EB4-41D6-9E33-4DCAC8053401}" type="slidenum">
              <a:rPr lang="en-US" b="1">
                <a:solidFill>
                  <a:schemeClr val="bg1"/>
                </a:solidFill>
              </a:rPr>
              <a:pPr algn="r"/>
              <a:t>76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1353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en-US">
                <a:solidFill>
                  <a:srgbClr val="CC3300"/>
                </a:solidFill>
                <a:latin typeface="Calibri" pitchFamily="34" charset="0"/>
              </a:rPr>
              <a:t>What frequency should be used to send a distress call?</a:t>
            </a:r>
          </a:p>
        </p:txBody>
      </p:sp>
      <p:sp>
        <p:nvSpPr>
          <p:cNvPr id="9421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2971800"/>
            <a:ext cx="10972800" cy="31543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Whichever frequency has the best chance of communicating the distress message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frequencies authorized for RACES or ARES stations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frequencies that are within your operating privileges</a:t>
            </a:r>
          </a:p>
          <a:p>
            <a:pPr marL="457200" indent="-457200">
              <a:buFont typeface="Times New Roman" pitchFamily="18" charset="0"/>
              <a:buAutoNum type="alphaUcPeriod"/>
            </a:pPr>
            <a:r>
              <a:rPr lang="en-US">
                <a:latin typeface="Calibri" pitchFamily="34" charset="0"/>
              </a:rPr>
              <a:t>Only frequencies used by police, fire, or emergency medical services</a:t>
            </a:r>
            <a:endParaRPr lang="pt-BR">
              <a:latin typeface="Calibri" pitchFamily="34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0" y="6477000"/>
            <a:ext cx="80010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1600" b="1">
                <a:solidFill>
                  <a:schemeClr val="bg1"/>
                </a:solidFill>
              </a:rPr>
              <a:t>G2B11 (A) [97.405] Page 2-18</a:t>
            </a:r>
            <a:endParaRPr lang="en-US" sz="1600" b="1">
              <a:solidFill>
                <a:schemeClr val="bg1"/>
              </a:solidFill>
            </a:endParaRPr>
          </a:p>
        </p:txBody>
      </p:sp>
      <p:sp>
        <p:nvSpPr>
          <p:cNvPr id="94212" name="TextBox 5"/>
          <p:cNvSpPr txBox="1">
            <a:spLocks noChangeArrowheads="1"/>
          </p:cNvSpPr>
          <p:nvPr/>
        </p:nvSpPr>
        <p:spPr bwMode="auto">
          <a:xfrm>
            <a:off x="11430000" y="64770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fld id="{6DD04D11-EC11-46D8-991E-054261E7F372}" type="slidenum">
              <a:rPr lang="en-US" b="1">
                <a:solidFill>
                  <a:schemeClr val="bg1"/>
                </a:solidFill>
              </a:rPr>
              <a:pPr algn="r"/>
              <a:t>77</a:t>
            </a:fld>
            <a:endParaRPr lang="en-US" b="1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Title 1"/>
          <p:cNvSpPr>
            <a:spLocks noGrp="1"/>
          </p:cNvSpPr>
          <p:nvPr>
            <p:ph type="title"/>
          </p:nvPr>
        </p:nvSpPr>
        <p:spPr bwMode="auto">
          <a:xfrm>
            <a:off x="457200" y="31242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END OF MODULE 2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20103386-1A88-A5E1-ECD8-EB051B2FF8B0}"/>
              </a:ext>
            </a:extLst>
          </p:cNvPr>
          <p:cNvSpPr txBox="1"/>
          <p:nvPr/>
        </p:nvSpPr>
        <p:spPr>
          <a:xfrm>
            <a:off x="1371600" y="2057400"/>
            <a:ext cx="5181600" cy="2338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Slides created by 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Jerry D. Kilpatrick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KØILP (Amateur Radio)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PGØØØ72373 (Commercial Operator)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u="sng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K0ILP.NC@gmail.com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Feel free to contact me if you find errors or have suggestions for improvement.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12303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587375" y="12192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More Info … HF Operating Techniques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10972800" cy="4187825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HF equipment is designed for continuous tuning. The control used for continuous tuning is called a </a:t>
            </a:r>
            <a:r>
              <a:rPr lang="en-US" sz="2400" i="1" dirty="0">
                <a:solidFill>
                  <a:srgbClr val="C00000"/>
                </a:solidFill>
              </a:rPr>
              <a:t>VFO</a:t>
            </a:r>
            <a:r>
              <a:rPr lang="en-US" sz="2400" dirty="0"/>
              <a:t> or </a:t>
            </a:r>
            <a:r>
              <a:rPr lang="en-US" sz="2400" i="1" dirty="0">
                <a:solidFill>
                  <a:srgbClr val="C00000"/>
                </a:solidFill>
              </a:rPr>
              <a:t>Variable Frequency Oscillator</a:t>
            </a:r>
            <a:endParaRPr lang="en-US" sz="2400" dirty="0"/>
          </a:p>
          <a:p>
            <a:pPr lvl="1"/>
            <a:r>
              <a:rPr lang="en-US" sz="2400" dirty="0"/>
              <a:t>The minimum frequency change is called </a:t>
            </a:r>
            <a:r>
              <a:rPr lang="en-US" sz="2400" i="1" dirty="0">
                <a:solidFill>
                  <a:srgbClr val="C00000"/>
                </a:solidFill>
              </a:rPr>
              <a:t>step size </a:t>
            </a:r>
            <a:r>
              <a:rPr lang="en-US" sz="2400" dirty="0"/>
              <a:t>or </a:t>
            </a:r>
            <a:r>
              <a:rPr lang="en-US" sz="2400" i="1" dirty="0">
                <a:solidFill>
                  <a:srgbClr val="C00000"/>
                </a:solidFill>
              </a:rPr>
              <a:t>step rate</a:t>
            </a:r>
          </a:p>
          <a:p>
            <a:r>
              <a:rPr lang="en-US" sz="2800" dirty="0"/>
              <a:t>For short-range contacts, use 80 or 40 meters</a:t>
            </a:r>
          </a:p>
          <a:p>
            <a:pPr lvl="1"/>
            <a:r>
              <a:rPr lang="en-US" sz="2400" dirty="0"/>
              <a:t>Using long-distance bands for short-range contacts needlessly occupies precious radio spectrum space (signal will be heard over much wider range than you’re using)</a:t>
            </a:r>
          </a:p>
          <a:p>
            <a:r>
              <a:rPr lang="en-US" sz="2800" dirty="0"/>
              <a:t>Longer range contacts, use 30 through 10 meters</a:t>
            </a:r>
          </a:p>
          <a:p>
            <a:pPr lvl="1">
              <a:buFontTx/>
              <a:buNone/>
            </a:pPr>
            <a:endParaRPr lang="en-US" sz="3000" dirty="0">
              <a:solidFill>
                <a:srgbClr val="CC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"/>
            <a:ext cx="8466138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8991600" y="533400"/>
            <a:ext cx="2971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C00000"/>
                </a:solidFill>
              </a:rPr>
              <a:t>Band-by-Band Frequency Guide</a:t>
            </a:r>
          </a:p>
          <a:p>
            <a:endParaRPr lang="en-US" sz="2000">
              <a:solidFill>
                <a:srgbClr val="C00000"/>
              </a:solidFill>
            </a:endParaRPr>
          </a:p>
          <a:p>
            <a:r>
              <a:rPr lang="en-US" sz="2000">
                <a:solidFill>
                  <a:srgbClr val="C00000"/>
                </a:solidFill>
              </a:rPr>
              <a:t>General Class License Manual, Ninth Edition, Page 2-3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eneral Template" id="{54BFB2E9-83D3-4304-9120-53E344FA7FC7}" vid="{1EB683C4-BF66-42C8-9149-02B6CD132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General Template</Template>
  <TotalTime>562</TotalTime>
  <Words>4197</Words>
  <Application>Microsoft Office PowerPoint</Application>
  <PresentationFormat>Widescreen</PresentationFormat>
  <Paragraphs>477</Paragraphs>
  <Slides>79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79</vt:i4>
      </vt:variant>
    </vt:vector>
  </HeadingPairs>
  <TitlesOfParts>
    <vt:vector size="83" baseType="lpstr">
      <vt:lpstr>Arial</vt:lpstr>
      <vt:lpstr>Calibri</vt:lpstr>
      <vt:lpstr>Times New Roman</vt:lpstr>
      <vt:lpstr>Module Theme</vt:lpstr>
      <vt:lpstr>PowerPoint Presentation</vt:lpstr>
      <vt:lpstr>General Class License Manual and other resources</vt:lpstr>
      <vt:lpstr>Module 2  ARRL General Class Chapter 2 – Procedures and Practices (2.1, 2.2)  HF Operating Techniques, Emergency Operation </vt:lpstr>
      <vt:lpstr>HF Operating Techniques</vt:lpstr>
      <vt:lpstr>Selecting a Frequency</vt:lpstr>
      <vt:lpstr>Selecting a Frequency (cont.)</vt:lpstr>
      <vt:lpstr>Split / Dual Frequency Operation</vt:lpstr>
      <vt:lpstr>More Info … HF Operating Techniques</vt:lpstr>
      <vt:lpstr>PowerPoint Presentation</vt:lpstr>
      <vt:lpstr>PRACTICE QUESTIONS</vt:lpstr>
      <vt:lpstr>When choosing a transmitting frequency, what should you do to comply with good amateur practice?</vt:lpstr>
      <vt:lpstr>Which of the following is true concerning access to frequencies?</vt:lpstr>
      <vt:lpstr>What is good amateur practice if propagation changes during a contact and you notice interference from other stations on the frequency?</vt:lpstr>
      <vt:lpstr>When selecting a CW transmitting frequency, what minimum separation should be used to minimize interference to stations on adjacent frequencies?</vt:lpstr>
      <vt:lpstr>When selecting an SSB transmitting frequency, what minimum separation should be used to minimize interference to stations on adjacent frequencies?</vt:lpstr>
      <vt:lpstr>What is a practical way to avoid harmful interference on an apparently clear frequency before calling CQ on CW or phone?</vt:lpstr>
      <vt:lpstr>Which of the following complies with good amateur practice when choosing a frequency on which to initiate a call?</vt:lpstr>
      <vt:lpstr>What does the Q signal “QRL?” mean?</vt:lpstr>
      <vt:lpstr>Which of the following are examples of the NATO Phonetic Alphabet?</vt:lpstr>
      <vt:lpstr>What is normally meant by operating a transceiver in “split” mode?</vt:lpstr>
      <vt:lpstr>Which of the following is a common use for the dual-VFO feature on a transceiver?</vt:lpstr>
      <vt:lpstr>Making Contacts</vt:lpstr>
      <vt:lpstr>Making Contacts, CQ Variations</vt:lpstr>
      <vt:lpstr>Joining an Ongoing QSO (Contact)</vt:lpstr>
      <vt:lpstr>Logging Contacts</vt:lpstr>
      <vt:lpstr>Managing Interference</vt:lpstr>
      <vt:lpstr>Types of Interference</vt:lpstr>
      <vt:lpstr>Avoiding Interference</vt:lpstr>
      <vt:lpstr>Reacting to Interference</vt:lpstr>
      <vt:lpstr>PRACTICE QUESTIONS</vt:lpstr>
      <vt:lpstr>Which of the following is required by the FCC rules when operating in the 60-meter band?</vt:lpstr>
      <vt:lpstr>What is the recommended way to break in to a phone contact?</vt:lpstr>
      <vt:lpstr>Generally, who should respond to a station in the contiguous 48 states who calls “CQ DX”?</vt:lpstr>
      <vt:lpstr>What is the voluntary band plan restriction for U.S. stations transmitting within the 48 contiguous states in the 50.1 to 50.125 MHz band segment?</vt:lpstr>
      <vt:lpstr>Which of the following is a good way to indicate on a clear frequency in the HF phone bands that you are looking for a contact with any station?</vt:lpstr>
      <vt:lpstr>What is a reason why many amateurs keep a station log?</vt:lpstr>
      <vt:lpstr>Which of the following is required when participating in a contest on HF frequencies?</vt:lpstr>
      <vt:lpstr>Modes</vt:lpstr>
      <vt:lpstr>Modes (cont.)</vt:lpstr>
      <vt:lpstr>Modes (cont.)</vt:lpstr>
      <vt:lpstr>Modes (cont.)</vt:lpstr>
      <vt:lpstr>Modes (cont.)</vt:lpstr>
      <vt:lpstr>Mode Comparison</vt:lpstr>
      <vt:lpstr>HF Receiving</vt:lpstr>
      <vt:lpstr>Signal Reporting</vt:lpstr>
      <vt:lpstr>PRACTICE QUESTIONS</vt:lpstr>
      <vt:lpstr>Which sideband is most commonly used for voice communications on frequencies of 14 MHz or higher?</vt:lpstr>
      <vt:lpstr>Which of the following modes is most commonly used for voice communications on the 160-meter, 75-meter, and 40-meter bands?</vt:lpstr>
      <vt:lpstr>Which of the following is most commonly used for SSB voice communications in the VHF and UHF bands?</vt:lpstr>
      <vt:lpstr>Which mode is most commonly used for voice communications on the 17-meter and 12-meter bands?</vt:lpstr>
      <vt:lpstr>Which mode of voice communication is most commonly used on the HF amateur bands?</vt:lpstr>
      <vt:lpstr>Which of the following is an advantage when using single sideband, as compared to other analog voice modes on the HF amateur bands?</vt:lpstr>
      <vt:lpstr>Which of the following statements is true of the single sideband voice mode?</vt:lpstr>
      <vt:lpstr>Why do most amateur stations use lower sideband on the 160-meter, 75-meter, and 40-meter bands?</vt:lpstr>
      <vt:lpstr>HF Transmitting – PHONE</vt:lpstr>
      <vt:lpstr>HF Transmitting – CW</vt:lpstr>
      <vt:lpstr>CW Additional Information</vt:lpstr>
      <vt:lpstr>PRACTICE QUESTIONS</vt:lpstr>
      <vt:lpstr>Which of the following statements is true of voice VOX operation versus PTT operation?</vt:lpstr>
      <vt:lpstr>Which of the following describes full break-in telegraphy (QSK)?</vt:lpstr>
      <vt:lpstr>What should you do if a CW station sends “QRS?”</vt:lpstr>
      <vt:lpstr>What does it mean when a CW operator sends “KN” at the end of a transmission?</vt:lpstr>
      <vt:lpstr>What is the best speed to use when answering a CQ in Morse code?</vt:lpstr>
      <vt:lpstr>What does the term “zero beat” mean in CW operation?</vt:lpstr>
      <vt:lpstr>What prosign is sent to indicate the end of a formal message when using CW?</vt:lpstr>
      <vt:lpstr>What does the Q signal “QSL” mean?</vt:lpstr>
      <vt:lpstr>What does the Q signal “QRV” mean?</vt:lpstr>
      <vt:lpstr>What is the purpose of an electronic keyer?</vt:lpstr>
      <vt:lpstr>Emergency Operation</vt:lpstr>
      <vt:lpstr>ARES &amp; RACES Amateur Radio two primary emergency response organizations</vt:lpstr>
      <vt:lpstr>Distress Calls</vt:lpstr>
      <vt:lpstr>Distress Calls (cont.)</vt:lpstr>
      <vt:lpstr>PRACTICE QUESTIONS</vt:lpstr>
      <vt:lpstr>What is the first thing you should do if you are communicating with another amateur station and hear a station in distress break in?</vt:lpstr>
      <vt:lpstr>Who may be the control operator of an amateur station transmitting in RACES to assist relief operations during a disaster?</vt:lpstr>
      <vt:lpstr>When is an amateur station allowed to use any means at its disposal to assist another station in distress?</vt:lpstr>
      <vt:lpstr>What frequency should be used to send a distress call?</vt:lpstr>
      <vt:lpstr>END OF MODULE 2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29</cp:revision>
  <dcterms:created xsi:type="dcterms:W3CDTF">2021-11-25T18:42:59Z</dcterms:created>
  <dcterms:modified xsi:type="dcterms:W3CDTF">2022-05-13T22:30:10Z</dcterms:modified>
</cp:coreProperties>
</file>